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60" r:id="rId2"/>
    <p:sldId id="261" r:id="rId3"/>
    <p:sldId id="262" r:id="rId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409" autoAdjust="0"/>
    <p:restoredTop sz="94660"/>
  </p:normalViewPr>
  <p:slideViewPr>
    <p:cSldViewPr>
      <p:cViewPr varScale="1">
        <p:scale>
          <a:sx n="70" d="100"/>
          <a:sy n="70" d="100"/>
        </p:scale>
        <p:origin x="-115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-295275" y="557213"/>
            <a:ext cx="9437688" cy="6632575"/>
            <a:chOff x="-186" y="351"/>
            <a:chExt cx="5945" cy="4178"/>
          </a:xfrm>
        </p:grpSpPr>
        <p:grpSp>
          <p:nvGrpSpPr>
            <p:cNvPr id="3075" name="Group 3"/>
            <p:cNvGrpSpPr>
              <a:grpSpLocks/>
            </p:cNvGrpSpPr>
            <p:nvPr/>
          </p:nvGrpSpPr>
          <p:grpSpPr bwMode="auto">
            <a:xfrm>
              <a:off x="-186" y="351"/>
              <a:ext cx="4316" cy="4178"/>
              <a:chOff x="-186" y="351"/>
              <a:chExt cx="4316" cy="4178"/>
            </a:xfrm>
          </p:grpSpPr>
          <p:grpSp>
            <p:nvGrpSpPr>
              <p:cNvPr id="3076" name="Group 4"/>
              <p:cNvGrpSpPr>
                <a:grpSpLocks/>
              </p:cNvGrpSpPr>
              <p:nvPr/>
            </p:nvGrpSpPr>
            <p:grpSpPr bwMode="auto">
              <a:xfrm>
                <a:off x="-186" y="351"/>
                <a:ext cx="4316" cy="4178"/>
                <a:chOff x="-186" y="351"/>
                <a:chExt cx="4316" cy="4178"/>
              </a:xfrm>
            </p:grpSpPr>
            <p:sp>
              <p:nvSpPr>
                <p:cNvPr id="3077" name="AutoShape 5"/>
                <p:cNvSpPr>
                  <a:spLocks noChangeArrowheads="1"/>
                </p:cNvSpPr>
                <p:nvPr/>
              </p:nvSpPr>
              <p:spPr bwMode="auto">
                <a:xfrm rot="12360000" flipH="1">
                  <a:off x="-186" y="351"/>
                  <a:ext cx="4316" cy="4178"/>
                </a:xfrm>
                <a:prstGeom prst="diamond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078" name="AutoShape 6"/>
                <p:cNvSpPr>
                  <a:spLocks noChangeArrowheads="1"/>
                </p:cNvSpPr>
                <p:nvPr/>
              </p:nvSpPr>
              <p:spPr bwMode="auto">
                <a:xfrm rot="12360000" flipH="1">
                  <a:off x="694" y="1203"/>
                  <a:ext cx="2556" cy="2474"/>
                </a:xfrm>
                <a:prstGeom prst="diamond">
                  <a:avLst/>
                </a:prstGeom>
                <a:blipFill dpi="0" rotWithShape="0">
                  <a:blip r:embed="rId2"/>
                  <a:srcRect/>
                  <a:tile tx="0" ty="0" sx="100000" sy="100000" flip="none" algn="tl"/>
                </a:blip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079" name="Rectangle 7"/>
                <p:cNvSpPr>
                  <a:spLocks noChangeArrowheads="1"/>
                </p:cNvSpPr>
                <p:nvPr/>
              </p:nvSpPr>
              <p:spPr bwMode="auto">
                <a:xfrm rot="12360000">
                  <a:off x="2249" y="2499"/>
                  <a:ext cx="649" cy="280"/>
                </a:xfrm>
                <a:prstGeom prst="rect">
                  <a:avLst/>
                </a:prstGeom>
                <a:solidFill>
                  <a:schemeClr val="fol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0" name="Oval 8"/>
                <p:cNvSpPr>
                  <a:spLocks noChangeArrowheads="1"/>
                </p:cNvSpPr>
                <p:nvPr/>
              </p:nvSpPr>
              <p:spPr bwMode="auto">
                <a:xfrm rot="12360000">
                  <a:off x="1292" y="2567"/>
                  <a:ext cx="570" cy="528"/>
                </a:xfrm>
                <a:prstGeom prst="ellipse">
                  <a:avLst/>
                </a:prstGeom>
                <a:solidFill>
                  <a:schemeClr val="accent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1" name="Rectangle 9"/>
                <p:cNvSpPr>
                  <a:spLocks noChangeArrowheads="1"/>
                </p:cNvSpPr>
                <p:nvPr/>
              </p:nvSpPr>
              <p:spPr bwMode="auto">
                <a:xfrm rot="12360000">
                  <a:off x="2373" y="2047"/>
                  <a:ext cx="446" cy="81"/>
                </a:xfrm>
                <a:prstGeom prst="rect">
                  <a:avLst/>
                </a:prstGeom>
                <a:solidFill>
                  <a:schemeClr val="accent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2" name="Rectangle 10"/>
                <p:cNvSpPr>
                  <a:spLocks noChangeArrowheads="1"/>
                </p:cNvSpPr>
                <p:nvPr/>
              </p:nvSpPr>
              <p:spPr bwMode="auto">
                <a:xfrm rot="12360000">
                  <a:off x="1927" y="3071"/>
                  <a:ext cx="445" cy="82"/>
                </a:xfrm>
                <a:prstGeom prst="rect">
                  <a:avLst/>
                </a:prstGeom>
                <a:solidFill>
                  <a:schemeClr val="accent1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wrap="none" lIns="92075" tIns="46038" rIns="92075" bIns="46038" anchor="ctr"/>
                <a:lstStyle/>
                <a:p>
                  <a:pPr algn="l" rtl="0" eaLnBrk="0" hangingPunct="0">
                    <a:spcBef>
                      <a:spcPct val="50000"/>
                    </a:spcBef>
                  </a:pPr>
                  <a:endParaRPr lang="en-US" sz="2400"/>
                </a:p>
              </p:txBody>
            </p:sp>
            <p:sp>
              <p:nvSpPr>
                <p:cNvPr id="3083" name="Arc 11"/>
                <p:cNvSpPr>
                  <a:spLocks/>
                </p:cNvSpPr>
                <p:nvPr/>
              </p:nvSpPr>
              <p:spPr bwMode="auto">
                <a:xfrm rot="10485000">
                  <a:off x="1263" y="2241"/>
                  <a:ext cx="723" cy="856"/>
                </a:xfrm>
                <a:custGeom>
                  <a:avLst/>
                  <a:gdLst>
                    <a:gd name="G0" fmla="+- 21518 0 0"/>
                    <a:gd name="G1" fmla="+- 2258 0 0"/>
                    <a:gd name="G2" fmla="+- 21600 0 0"/>
                    <a:gd name="T0" fmla="*/ 43000 w 43118"/>
                    <a:gd name="T1" fmla="*/ 0 h 23858"/>
                    <a:gd name="T2" fmla="*/ 0 w 43118"/>
                    <a:gd name="T3" fmla="*/ 4141 h 23858"/>
                    <a:gd name="T4" fmla="*/ 21518 w 43118"/>
                    <a:gd name="T5" fmla="*/ 2258 h 238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43118" h="23858" fill="none" extrusionOk="0">
                      <a:moveTo>
                        <a:pt x="42999" y="0"/>
                      </a:moveTo>
                      <a:cubicBezTo>
                        <a:pt x="43078" y="750"/>
                        <a:pt x="43118" y="1503"/>
                        <a:pt x="43118" y="2258"/>
                      </a:cubicBezTo>
                      <a:cubicBezTo>
                        <a:pt x="43118" y="14187"/>
                        <a:pt x="33447" y="23858"/>
                        <a:pt x="21518" y="23858"/>
                      </a:cubicBezTo>
                      <a:cubicBezTo>
                        <a:pt x="10318" y="23858"/>
                        <a:pt x="976" y="15297"/>
                        <a:pt x="0" y="4140"/>
                      </a:cubicBezTo>
                    </a:path>
                    <a:path w="43118" h="23858" stroke="0" extrusionOk="0">
                      <a:moveTo>
                        <a:pt x="42999" y="0"/>
                      </a:moveTo>
                      <a:cubicBezTo>
                        <a:pt x="43078" y="750"/>
                        <a:pt x="43118" y="1503"/>
                        <a:pt x="43118" y="2258"/>
                      </a:cubicBezTo>
                      <a:cubicBezTo>
                        <a:pt x="43118" y="14187"/>
                        <a:pt x="33447" y="23858"/>
                        <a:pt x="21518" y="23858"/>
                      </a:cubicBezTo>
                      <a:cubicBezTo>
                        <a:pt x="10318" y="23858"/>
                        <a:pt x="976" y="15297"/>
                        <a:pt x="0" y="4140"/>
                      </a:cubicBezTo>
                      <a:lnTo>
                        <a:pt x="21518" y="2258"/>
                      </a:lnTo>
                      <a:close/>
                    </a:path>
                  </a:pathLst>
                </a:custGeom>
                <a:solidFill>
                  <a:schemeClr val="fol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  <p:sp>
              <p:nvSpPr>
                <p:cNvPr id="3084" name="Freeform 12"/>
                <p:cNvSpPr>
                  <a:spLocks/>
                </p:cNvSpPr>
                <p:nvPr/>
              </p:nvSpPr>
              <p:spPr bwMode="auto">
                <a:xfrm>
                  <a:off x="1300" y="1374"/>
                  <a:ext cx="1035" cy="2007"/>
                </a:xfrm>
                <a:custGeom>
                  <a:avLst/>
                  <a:gdLst>
                    <a:gd name="T0" fmla="*/ 56 w 1035"/>
                    <a:gd name="T1" fmla="*/ 2006 h 2007"/>
                    <a:gd name="T2" fmla="*/ 0 w 1035"/>
                    <a:gd name="T3" fmla="*/ 1843 h 2007"/>
                    <a:gd name="T4" fmla="*/ 871 w 1035"/>
                    <a:gd name="T5" fmla="*/ 56 h 2007"/>
                    <a:gd name="T6" fmla="*/ 1034 w 1035"/>
                    <a:gd name="T7" fmla="*/ 0 h 2007"/>
                    <a:gd name="T8" fmla="*/ 56 w 1035"/>
                    <a:gd name="T9" fmla="*/ 2006 h 200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35" h="2007">
                      <a:moveTo>
                        <a:pt x="56" y="2006"/>
                      </a:moveTo>
                      <a:lnTo>
                        <a:pt x="0" y="1843"/>
                      </a:lnTo>
                      <a:lnTo>
                        <a:pt x="871" y="56"/>
                      </a:lnTo>
                      <a:lnTo>
                        <a:pt x="1034" y="0"/>
                      </a:lnTo>
                      <a:lnTo>
                        <a:pt x="56" y="2006"/>
                      </a:lnTo>
                    </a:path>
                  </a:pathLst>
                </a:custGeom>
                <a:solidFill>
                  <a:schemeClr val="hlink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 type="none" w="sm" len="sm"/>
                      <a:tailEnd type="none" w="sm" len="sm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ar-SA"/>
                </a:p>
              </p:txBody>
            </p:sp>
          </p:grpSp>
          <p:sp>
            <p:nvSpPr>
              <p:cNvPr id="3085" name="Freeform 13"/>
              <p:cNvSpPr>
                <a:spLocks/>
              </p:cNvSpPr>
              <p:nvPr/>
            </p:nvSpPr>
            <p:spPr bwMode="auto">
              <a:xfrm>
                <a:off x="2448" y="1810"/>
                <a:ext cx="324" cy="231"/>
              </a:xfrm>
              <a:custGeom>
                <a:avLst/>
                <a:gdLst>
                  <a:gd name="T0" fmla="*/ 321 w 324"/>
                  <a:gd name="T1" fmla="*/ 226 h 231"/>
                  <a:gd name="T2" fmla="*/ 287 w 324"/>
                  <a:gd name="T3" fmla="*/ 123 h 231"/>
                  <a:gd name="T4" fmla="*/ 53 w 324"/>
                  <a:gd name="T5" fmla="*/ 9 h 231"/>
                  <a:gd name="T6" fmla="*/ 35 w 324"/>
                  <a:gd name="T7" fmla="*/ 0 h 231"/>
                  <a:gd name="T8" fmla="*/ 0 w 324"/>
                  <a:gd name="T9" fmla="*/ 72 h 231"/>
                  <a:gd name="T10" fmla="*/ 323 w 324"/>
                  <a:gd name="T11" fmla="*/ 230 h 2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24" h="231">
                    <a:moveTo>
                      <a:pt x="321" y="226"/>
                    </a:moveTo>
                    <a:lnTo>
                      <a:pt x="287" y="123"/>
                    </a:lnTo>
                    <a:lnTo>
                      <a:pt x="53" y="9"/>
                    </a:lnTo>
                    <a:lnTo>
                      <a:pt x="35" y="0"/>
                    </a:lnTo>
                    <a:lnTo>
                      <a:pt x="0" y="72"/>
                    </a:lnTo>
                    <a:lnTo>
                      <a:pt x="323" y="230"/>
                    </a:lnTo>
                  </a:path>
                </a:pathLst>
              </a:custGeom>
              <a:solidFill>
                <a:schemeClr val="accent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ar-SA"/>
              </a:p>
            </p:txBody>
          </p:sp>
        </p:grpSp>
        <p:sp>
          <p:nvSpPr>
            <p:cNvPr id="3086" name="Rectangle 14"/>
            <p:cNvSpPr>
              <a:spLocks noChangeArrowheads="1"/>
            </p:cNvSpPr>
            <p:nvPr/>
          </p:nvSpPr>
          <p:spPr bwMode="auto">
            <a:xfrm>
              <a:off x="768" y="720"/>
              <a:ext cx="4991" cy="816"/>
            </a:xfrm>
            <a:prstGeom prst="rect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3087" name="Rectangle 15"/>
          <p:cNvSpPr>
            <a:spLocks noGrp="1" noChangeArrowheads="1"/>
          </p:cNvSpPr>
          <p:nvPr>
            <p:ph type="ctrTitle" sz="quarter"/>
          </p:nvPr>
        </p:nvSpPr>
        <p:spPr>
          <a:xfrm>
            <a:off x="1217613" y="1219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ar-SA" noProof="0" smtClean="0"/>
              <a:t>انقر لتحرير نمط العنوان الرئيسي</a:t>
            </a:r>
            <a:endParaRPr lang="en-US" noProof="0" smtClean="0"/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4724400" y="2819400"/>
            <a:ext cx="4267200" cy="32004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ar-SA" noProof="0" smtClean="0"/>
              <a:t>انقر لتحرير نمط العنوان الثانوي الرئيسي</a:t>
            </a:r>
            <a:endParaRPr lang="en-US" noProof="0" smtClean="0"/>
          </a:p>
        </p:txBody>
      </p:sp>
      <p:sp>
        <p:nvSpPr>
          <p:cNvPr id="3089" name="Rectangle 1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 algn="l" rtl="0" eaLnBrk="0" hangingPunct="0">
              <a:defRPr>
                <a:solidFill>
                  <a:srgbClr val="EAEAEA"/>
                </a:solidFill>
              </a:defRPr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3090" name="Rectangle 1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rtl="0" eaLnBrk="0" hangingPunct="0">
              <a:defRPr>
                <a:solidFill>
                  <a:srgbClr val="EAEAEA"/>
                </a:solidFill>
              </a:defRPr>
            </a:lvl1pPr>
          </a:lstStyle>
          <a:p>
            <a:endParaRPr lang="ar-SA"/>
          </a:p>
        </p:txBody>
      </p:sp>
      <p:sp>
        <p:nvSpPr>
          <p:cNvPr id="3091" name="Rectangle 1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 rtl="0" eaLnBrk="0" hangingPunct="0">
              <a:defRPr>
                <a:solidFill>
                  <a:srgbClr val="EAEAEA"/>
                </a:solidFill>
              </a:defRPr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1509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7124700" y="533400"/>
            <a:ext cx="1943100" cy="5486400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1295400" y="533400"/>
            <a:ext cx="5676900" cy="5486400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4357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0348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08779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12954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5257800" y="19050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6049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98488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76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3127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10220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51426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1539875" cy="6856413"/>
            <a:chOff x="0" y="0"/>
            <a:chExt cx="970" cy="4319"/>
          </a:xfrm>
        </p:grpSpPr>
        <p:sp>
          <p:nvSpPr>
            <p:cNvPr id="205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768" cy="4319"/>
            </a:xfrm>
            <a:prstGeom prst="rect">
              <a:avLst/>
            </a:prstGeom>
            <a:blipFill dpi="0" rotWithShape="0">
              <a:blip r:embed="rId13"/>
              <a:srcRect/>
              <a:tile tx="0" ty="0" sx="100000" sy="100000" flip="none" algn="tl"/>
            </a:blip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768" y="0"/>
              <a:ext cx="192" cy="43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3" name="Rectangle 5"/>
            <p:cNvSpPr>
              <a:spLocks noChangeArrowheads="1"/>
            </p:cNvSpPr>
            <p:nvPr/>
          </p:nvSpPr>
          <p:spPr bwMode="auto">
            <a:xfrm>
              <a:off x="192" y="240"/>
              <a:ext cx="576" cy="2064"/>
            </a:xfrm>
            <a:prstGeom prst="rect">
              <a:avLst/>
            </a:prstGeom>
            <a:solidFill>
              <a:schemeClr val="accent2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4" name="Rectangle 6"/>
            <p:cNvSpPr>
              <a:spLocks noChangeArrowheads="1"/>
            </p:cNvSpPr>
            <p:nvPr/>
          </p:nvSpPr>
          <p:spPr bwMode="auto">
            <a:xfrm>
              <a:off x="0" y="960"/>
              <a:ext cx="768" cy="528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5" name="Rectangle 7"/>
            <p:cNvSpPr>
              <a:spLocks noChangeArrowheads="1"/>
            </p:cNvSpPr>
            <p:nvPr/>
          </p:nvSpPr>
          <p:spPr bwMode="auto">
            <a:xfrm>
              <a:off x="480" y="432"/>
              <a:ext cx="144" cy="3792"/>
            </a:xfrm>
            <a:prstGeom prst="rect">
              <a:avLst/>
            </a:prstGeom>
            <a:solidFill>
              <a:schemeClr val="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  <p:sp>
          <p:nvSpPr>
            <p:cNvPr id="2056" name="Oval 8"/>
            <p:cNvSpPr>
              <a:spLocks noChangeArrowheads="1"/>
            </p:cNvSpPr>
            <p:nvPr/>
          </p:nvSpPr>
          <p:spPr bwMode="auto">
            <a:xfrm>
              <a:off x="0" y="672"/>
              <a:ext cx="672" cy="624"/>
            </a:xfrm>
            <a:prstGeom prst="ellipse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7" name="Rectangle 9"/>
            <p:cNvSpPr>
              <a:spLocks noChangeArrowheads="1"/>
            </p:cNvSpPr>
            <p:nvPr/>
          </p:nvSpPr>
          <p:spPr bwMode="auto">
            <a:xfrm>
              <a:off x="0" y="3024"/>
              <a:ext cx="528" cy="9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8" name="Rectangle 10"/>
            <p:cNvSpPr>
              <a:spLocks noChangeArrowheads="1"/>
            </p:cNvSpPr>
            <p:nvPr/>
          </p:nvSpPr>
          <p:spPr bwMode="auto">
            <a:xfrm>
              <a:off x="0" y="3216"/>
              <a:ext cx="528" cy="9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59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528" cy="96"/>
            </a:xfrm>
            <a:prstGeom prst="rect">
              <a:avLst/>
            </a:prstGeom>
            <a:solidFill>
              <a:schemeClr val="accent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endParaRPr lang="ar-SA" sz="2400"/>
            </a:p>
          </p:txBody>
        </p:sp>
        <p:sp>
          <p:nvSpPr>
            <p:cNvPr id="2060" name="Arc 12"/>
            <p:cNvSpPr>
              <a:spLocks/>
            </p:cNvSpPr>
            <p:nvPr/>
          </p:nvSpPr>
          <p:spPr bwMode="auto">
            <a:xfrm>
              <a:off x="768" y="2259"/>
              <a:ext cx="202" cy="1154"/>
            </a:xfrm>
            <a:custGeom>
              <a:avLst/>
              <a:gdLst>
                <a:gd name="G0" fmla="+- 754 0 0"/>
                <a:gd name="G1" fmla="+- 21600 0 0"/>
                <a:gd name="G2" fmla="+- 21600 0 0"/>
                <a:gd name="T0" fmla="*/ 0 w 22354"/>
                <a:gd name="T1" fmla="*/ 13 h 43200"/>
                <a:gd name="T2" fmla="*/ 754 w 22354"/>
                <a:gd name="T3" fmla="*/ 43200 h 43200"/>
                <a:gd name="T4" fmla="*/ 754 w 22354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354" h="43200" fill="none" extrusionOk="0">
                  <a:moveTo>
                    <a:pt x="0" y="13"/>
                  </a:moveTo>
                  <a:cubicBezTo>
                    <a:pt x="251" y="4"/>
                    <a:pt x="502" y="-1"/>
                    <a:pt x="754" y="0"/>
                  </a:cubicBezTo>
                  <a:cubicBezTo>
                    <a:pt x="12683" y="0"/>
                    <a:pt x="22354" y="9670"/>
                    <a:pt x="22354" y="21600"/>
                  </a:cubicBezTo>
                  <a:cubicBezTo>
                    <a:pt x="22354" y="33529"/>
                    <a:pt x="12683" y="43199"/>
                    <a:pt x="754" y="43200"/>
                  </a:cubicBezTo>
                </a:path>
                <a:path w="22354" h="43200" stroke="0" extrusionOk="0">
                  <a:moveTo>
                    <a:pt x="0" y="13"/>
                  </a:moveTo>
                  <a:cubicBezTo>
                    <a:pt x="251" y="4"/>
                    <a:pt x="502" y="-1"/>
                    <a:pt x="754" y="0"/>
                  </a:cubicBezTo>
                  <a:cubicBezTo>
                    <a:pt x="12683" y="0"/>
                    <a:pt x="22354" y="9670"/>
                    <a:pt x="22354" y="21600"/>
                  </a:cubicBezTo>
                  <a:cubicBezTo>
                    <a:pt x="22354" y="33529"/>
                    <a:pt x="12683" y="43199"/>
                    <a:pt x="754" y="43200"/>
                  </a:cubicBezTo>
                  <a:lnTo>
                    <a:pt x="754" y="21600"/>
                  </a:ln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ar-SA"/>
            </a:p>
          </p:txBody>
        </p:sp>
      </p:grpSp>
      <p:sp>
        <p:nvSpPr>
          <p:cNvPr id="2061" name="Rectangle 13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5334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نمط العنوان الرئيسي</a:t>
            </a:r>
            <a:endParaRPr lang="en-US" smtClean="0"/>
          </a:p>
        </p:txBody>
      </p:sp>
      <p:sp>
        <p:nvSpPr>
          <p:cNvPr id="2062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905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smtClean="0"/>
          </a:p>
        </p:txBody>
      </p:sp>
      <p:sp>
        <p:nvSpPr>
          <p:cNvPr id="2063" name="Rectangle 1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fld id="{93A86E39-FDC2-4F26-97C0-000AA2E8BE65}" type="datetimeFigureOut">
              <a:rPr lang="ar-SA" smtClean="0"/>
              <a:t>29/01/1441</a:t>
            </a:fld>
            <a:endParaRPr lang="ar-SA"/>
          </a:p>
        </p:txBody>
      </p:sp>
      <p:sp>
        <p:nvSpPr>
          <p:cNvPr id="2064" name="Rectangle 1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ar-SA"/>
          </a:p>
        </p:txBody>
      </p:sp>
      <p:sp>
        <p:nvSpPr>
          <p:cNvPr id="2065" name="Rectangle 1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fld id="{3FD51FB2-32EE-42DC-A7D7-656A34E99085}" type="slidenum">
              <a:rPr lang="ar-SA" smtClean="0"/>
              <a:t>‹#›</a:t>
            </a:fld>
            <a:endParaRPr lang="ar-SA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2pPr>
      <a:lvl3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3pPr>
      <a:lvl4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4pPr>
      <a:lvl5pPr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5pPr>
      <a:lvl6pPr marL="4572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6pPr>
      <a:lvl7pPr marL="9144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7pPr>
      <a:lvl8pPr marL="13716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8pPr>
      <a:lvl9pPr marL="1828800" algn="ctr" rtl="1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r" rtl="1" eaLnBrk="1" fontAlgn="base" hangingPunct="1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rtl="1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r" rtl="1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6pPr>
      <a:lvl7pPr marL="29718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7pPr>
      <a:lvl8pPr marL="34290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8pPr>
      <a:lvl9pPr marL="3886200" indent="-228600" algn="r" rtl="1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371600" y="838200"/>
            <a:ext cx="7772400" cy="990600"/>
          </a:xfrm>
        </p:spPr>
        <p:txBody>
          <a:bodyPr/>
          <a:lstStyle/>
          <a:p>
            <a:r>
              <a:rPr lang="en-US" sz="4800" b="1" dirty="0" smtClean="0"/>
              <a:t>Lab (</a:t>
            </a:r>
            <a:r>
              <a:rPr lang="en-US" sz="4800" b="1" dirty="0" smtClean="0"/>
              <a:t>4)</a:t>
            </a:r>
            <a:br>
              <a:rPr lang="en-US" sz="4800" b="1" dirty="0" smtClean="0"/>
            </a:br>
            <a:r>
              <a:rPr lang="en-US" sz="4800" b="1" dirty="0" err="1" smtClean="0"/>
              <a:t>Molish</a:t>
            </a:r>
            <a:r>
              <a:rPr lang="en-US" sz="4800" b="1" dirty="0" smtClean="0"/>
              <a:t> test</a:t>
            </a:r>
            <a:endParaRPr lang="ar-SA" sz="4800" b="1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371600" y="2514600"/>
            <a:ext cx="7772400" cy="4114800"/>
          </a:xfrm>
        </p:spPr>
        <p:txBody>
          <a:bodyPr/>
          <a:lstStyle/>
          <a:p>
            <a:pPr lvl="0" algn="l" defTabSz="457200" rtl="0" fontAlgn="auto"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Char char=""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Molish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 test is use to present the carbohydrate </a:t>
            </a:r>
          </a:p>
          <a:p>
            <a:pPr lvl="0" algn="l" defTabSz="457200" rtl="0" fontAlgn="auto">
              <a:spcBef>
                <a:spcPts val="1000"/>
              </a:spcBef>
              <a:spcAft>
                <a:spcPts val="0"/>
              </a:spcAft>
              <a:buClr>
                <a:srgbClr val="1E5155">
                  <a:lumMod val="40000"/>
                  <a:lumOff val="60000"/>
                </a:srgbClr>
              </a:buClr>
              <a:buSzPct val="80000"/>
              <a:buFont typeface="Wingdings 3" charset="2"/>
              <a:buChar char=""/>
            </a:pP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Moliash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 test (alpha </a:t>
            </a:r>
            <a:r>
              <a:rPr kumimoji="0" lang="en-US" sz="4000" b="1" i="0" u="none" strike="noStrike" kern="1200" cap="none" spc="0" normalizeH="0" baseline="0" noProof="0" dirty="0" err="1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naphthol</a:t>
            </a:r>
            <a:r>
              <a:rPr kumimoji="0" lang="en-US" sz="4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/>
                <a:ea typeface="+mj-ea"/>
                <a:cs typeface="+mj-cs"/>
              </a:rPr>
              <a:t> + ethanol)   </a:t>
            </a:r>
            <a:endParaRPr kumimoji="0" lang="ar-IQ" sz="4000" b="1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entury Gothic"/>
              <a:ea typeface="+mj-ea"/>
              <a:cs typeface="Times New Roman"/>
            </a:endParaRPr>
          </a:p>
          <a:p>
            <a:pPr algn="l" rtl="0"/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07358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371600" y="381000"/>
            <a:ext cx="7391400" cy="6248400"/>
          </a:xfrm>
        </p:spPr>
        <p:txBody>
          <a:bodyPr/>
          <a:lstStyle/>
          <a:p>
            <a:pPr algn="just" rtl="0"/>
            <a:r>
              <a:rPr lang="en-US" dirty="0" err="1"/>
              <a:t>Molisch's</a:t>
            </a:r>
            <a:r>
              <a:rPr lang="en-US" dirty="0"/>
              <a:t> test is a sensitive chemical test, named after Austrian botanist Hans </a:t>
            </a:r>
            <a:r>
              <a:rPr lang="en-US" dirty="0" err="1"/>
              <a:t>Molisch</a:t>
            </a:r>
            <a:r>
              <a:rPr lang="en-US" dirty="0"/>
              <a:t>, for the presence of carbohydrates, based on the dehydration of the carbohydrate by sulfuric acid or hydrochloric acid to produce an aldehyde, which condenses with two molecules of a phenol (usually α-</a:t>
            </a:r>
            <a:r>
              <a:rPr lang="en-US" dirty="0" err="1"/>
              <a:t>naphthol</a:t>
            </a:r>
            <a:r>
              <a:rPr lang="en-US" dirty="0"/>
              <a:t>, though other phenols such as resorcinol and </a:t>
            </a:r>
            <a:r>
              <a:rPr lang="en-US" dirty="0" err="1"/>
              <a:t>thymol</a:t>
            </a:r>
            <a:r>
              <a:rPr lang="en-US" dirty="0"/>
              <a:t> also give colored products), resulting in a violet ring.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0599596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1371600" y="381000"/>
            <a:ext cx="7162800" cy="6248400"/>
          </a:xfrm>
        </p:spPr>
        <p:txBody>
          <a:bodyPr/>
          <a:lstStyle/>
          <a:p>
            <a:pPr algn="just" rtl="0"/>
            <a:r>
              <a:rPr lang="en-US" dirty="0"/>
              <a:t>The test solution is combined with a small amount of </a:t>
            </a:r>
            <a:r>
              <a:rPr lang="en-US" dirty="0" err="1"/>
              <a:t>Molisch's</a:t>
            </a:r>
            <a:r>
              <a:rPr lang="en-US" dirty="0"/>
              <a:t> reagent (α-</a:t>
            </a:r>
            <a:r>
              <a:rPr lang="en-US" dirty="0" err="1"/>
              <a:t>naphthol</a:t>
            </a:r>
            <a:r>
              <a:rPr lang="en-US" dirty="0"/>
              <a:t> dissolved in ethanol) in a test tube. After mixing, a small amount of concentrated sulfuric acid is slowly added down the sides of the sloping test-tube, without mixing, to form a layer. A positive reaction is indicated by appearance of a purple red ring at the interface between the acid and test layers.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674299588"/>
      </p:ext>
    </p:extLst>
  </p:cSld>
  <p:clrMapOvr>
    <a:masterClrMapping/>
  </p:clrMapOvr>
</p:sld>
</file>

<file path=ppt/theme/theme1.xml><?xml version="1.0" encoding="utf-8"?>
<a:theme xmlns:a="http://schemas.openxmlformats.org/drawingml/2006/main" name="Blue wave design template">
  <a:themeElements>
    <a:clrScheme name="نسق Office 1">
      <a:dk1>
        <a:srgbClr val="00354E"/>
      </a:dk1>
      <a:lt1>
        <a:srgbClr val="EAEAEA"/>
      </a:lt1>
      <a:dk2>
        <a:srgbClr val="006699"/>
      </a:dk2>
      <a:lt2>
        <a:srgbClr val="CCECFF"/>
      </a:lt2>
      <a:accent1>
        <a:srgbClr val="006699"/>
      </a:accent1>
      <a:accent2>
        <a:srgbClr val="6699FF"/>
      </a:accent2>
      <a:accent3>
        <a:srgbClr val="AAB8CA"/>
      </a:accent3>
      <a:accent4>
        <a:srgbClr val="C8C8C8"/>
      </a:accent4>
      <a:accent5>
        <a:srgbClr val="AAB8CA"/>
      </a:accent5>
      <a:accent6>
        <a:srgbClr val="5C8AE7"/>
      </a:accent6>
      <a:hlink>
        <a:srgbClr val="CCCCFF"/>
      </a:hlink>
      <a:folHlink>
        <a:srgbClr val="5E6FD4"/>
      </a:folHlink>
    </a:clrScheme>
    <a:fontScheme name="نسق Offic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نسق Office 1">
        <a:dk1>
          <a:srgbClr val="00354E"/>
        </a:dk1>
        <a:lt1>
          <a:srgbClr val="EAEAEA"/>
        </a:lt1>
        <a:dk2>
          <a:srgbClr val="006699"/>
        </a:dk2>
        <a:lt2>
          <a:srgbClr val="CCECFF"/>
        </a:lt2>
        <a:accent1>
          <a:srgbClr val="006699"/>
        </a:accent1>
        <a:accent2>
          <a:srgbClr val="6699FF"/>
        </a:accent2>
        <a:accent3>
          <a:srgbClr val="AAB8CA"/>
        </a:accent3>
        <a:accent4>
          <a:srgbClr val="C8C8C8"/>
        </a:accent4>
        <a:accent5>
          <a:srgbClr val="AAB8CA"/>
        </a:accent5>
        <a:accent6>
          <a:srgbClr val="5C8AE7"/>
        </a:accent6>
        <a:hlink>
          <a:srgbClr val="CCCCFF"/>
        </a:hlink>
        <a:folHlink>
          <a:srgbClr val="5E6FD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نسق Office 2">
        <a:dk1>
          <a:srgbClr val="000080"/>
        </a:dk1>
        <a:lt1>
          <a:srgbClr val="FFFFFF"/>
        </a:lt1>
        <a:dk2>
          <a:srgbClr val="3366CC"/>
        </a:dk2>
        <a:lt2>
          <a:srgbClr val="7A7C93"/>
        </a:lt2>
        <a:accent1>
          <a:srgbClr val="006699"/>
        </a:accent1>
        <a:accent2>
          <a:srgbClr val="6699FF"/>
        </a:accent2>
        <a:accent3>
          <a:srgbClr val="FFFFFF"/>
        </a:accent3>
        <a:accent4>
          <a:srgbClr val="00006C"/>
        </a:accent4>
        <a:accent5>
          <a:srgbClr val="AAB8CA"/>
        </a:accent5>
        <a:accent6>
          <a:srgbClr val="5C8AE7"/>
        </a:accent6>
        <a:hlink>
          <a:srgbClr val="CCCCFF"/>
        </a:hlink>
        <a:folHlink>
          <a:srgbClr val="5E6FD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969696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B8B8B8"/>
        </a:accent6>
        <a:hlink>
          <a:srgbClr val="EAEAEA"/>
        </a:hlink>
        <a:folHlink>
          <a:srgbClr val="5F5F5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4">
        <a:dk1>
          <a:srgbClr val="660066"/>
        </a:dk1>
        <a:lt1>
          <a:srgbClr val="EAEAEA"/>
        </a:lt1>
        <a:dk2>
          <a:srgbClr val="3366CC"/>
        </a:dk2>
        <a:lt2>
          <a:srgbClr val="7A7C93"/>
        </a:lt2>
        <a:accent1>
          <a:srgbClr val="00CCCC"/>
        </a:accent1>
        <a:accent2>
          <a:srgbClr val="CC66FF"/>
        </a:accent2>
        <a:accent3>
          <a:srgbClr val="F3F3F3"/>
        </a:accent3>
        <a:accent4>
          <a:srgbClr val="560056"/>
        </a:accent4>
        <a:accent5>
          <a:srgbClr val="AAE2E2"/>
        </a:accent5>
        <a:accent6>
          <a:srgbClr val="B95CE7"/>
        </a:accent6>
        <a:hlink>
          <a:srgbClr val="CCFF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نسق Office 5">
        <a:dk1>
          <a:srgbClr val="003366"/>
        </a:dk1>
        <a:lt1>
          <a:srgbClr val="EAEAEA"/>
        </a:lt1>
        <a:dk2>
          <a:srgbClr val="009999"/>
        </a:dk2>
        <a:lt2>
          <a:srgbClr val="FFFFFF"/>
        </a:lt2>
        <a:accent1>
          <a:srgbClr val="008080"/>
        </a:accent1>
        <a:accent2>
          <a:srgbClr val="00CCCC"/>
        </a:accent2>
        <a:accent3>
          <a:srgbClr val="AACACA"/>
        </a:accent3>
        <a:accent4>
          <a:srgbClr val="C8C8C8"/>
        </a:accent4>
        <a:accent5>
          <a:srgbClr val="AAC0C0"/>
        </a:accent5>
        <a:accent6>
          <a:srgbClr val="00B9B9"/>
        </a:accent6>
        <a:hlink>
          <a:srgbClr val="A7DDE1"/>
        </a:hlink>
        <a:folHlink>
          <a:srgbClr val="319CB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نسق Office 6">
        <a:dk1>
          <a:srgbClr val="00354E"/>
        </a:dk1>
        <a:lt1>
          <a:srgbClr val="EAEAEA"/>
        </a:lt1>
        <a:dk2>
          <a:srgbClr val="6D67AA"/>
        </a:dk2>
        <a:lt2>
          <a:srgbClr val="CCCCFF"/>
        </a:lt2>
        <a:accent1>
          <a:srgbClr val="6600CC"/>
        </a:accent1>
        <a:accent2>
          <a:srgbClr val="9999FF"/>
        </a:accent2>
        <a:accent3>
          <a:srgbClr val="BAB8D2"/>
        </a:accent3>
        <a:accent4>
          <a:srgbClr val="C8C8C8"/>
        </a:accent4>
        <a:accent5>
          <a:srgbClr val="B8AAE2"/>
        </a:accent5>
        <a:accent6>
          <a:srgbClr val="8A8AE7"/>
        </a:accent6>
        <a:hlink>
          <a:srgbClr val="CCCCFF"/>
        </a:hlink>
        <a:folHlink>
          <a:srgbClr val="9D70B8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 wave design template</Template>
  <TotalTime>113</TotalTime>
  <Words>164</Words>
  <Application>Microsoft Office PowerPoint</Application>
  <PresentationFormat>عرض على الشاشة (3:4)‏</PresentationFormat>
  <Paragraphs>5</Paragraphs>
  <Slides>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Blue wave design template</vt:lpstr>
      <vt:lpstr>Lab (4) Molish test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 KARKH UNIVERSITY OF SCIENCE COLLEGE OF SCIENCE DEPARTMENT OF MICROBIOLOGY BIOCHEMISTRY Experimental  SUPERVISOR:  DR. HALA M. SABRE          ASSIST:  NAGHAM A. JASIM</dc:title>
  <dc:creator>Nagham A. Jasim</dc:creator>
  <cp:lastModifiedBy>Nagham A. Jasim</cp:lastModifiedBy>
  <cp:revision>22</cp:revision>
  <dcterms:created xsi:type="dcterms:W3CDTF">2019-09-24T08:16:01Z</dcterms:created>
  <dcterms:modified xsi:type="dcterms:W3CDTF">2019-09-28T19:39:28Z</dcterms:modified>
</cp:coreProperties>
</file>